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9" r:id="rId2"/>
    <p:sldId id="273" r:id="rId3"/>
    <p:sldId id="272" r:id="rId4"/>
    <p:sldId id="260" r:id="rId5"/>
    <p:sldId id="261" r:id="rId6"/>
    <p:sldId id="269" r:id="rId7"/>
    <p:sldId id="270" r:id="rId8"/>
    <p:sldId id="271" r:id="rId9"/>
    <p:sldId id="262" r:id="rId10"/>
    <p:sldId id="263" r:id="rId11"/>
    <p:sldId id="274" r:id="rId12"/>
    <p:sldId id="275" r:id="rId13"/>
    <p:sldId id="276" r:id="rId14"/>
    <p:sldId id="277" r:id="rId15"/>
    <p:sldId id="278" r:id="rId16"/>
    <p:sldId id="264" r:id="rId17"/>
    <p:sldId id="279" r:id="rId18"/>
    <p:sldId id="280" r:id="rId19"/>
    <p:sldId id="281" r:id="rId20"/>
    <p:sldId id="28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0878"/>
    <a:srgbClr val="7D0C03"/>
    <a:srgbClr val="6C14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8" d="100"/>
          <a:sy n="38" d="100"/>
        </p:scale>
        <p:origin x="-2316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e-crimea.info/pictures/h_QhzUXBRO5A8pPi0NuCfxvSGm7Etsr6eZ_.jpg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428736"/>
            <a:ext cx="8305800" cy="342902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1B0878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1B087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1B0878"/>
                </a:solidFill>
                <a:latin typeface="Times New Roman" pitchFamily="18" charset="0"/>
                <a:cs typeface="Times New Roman" pitchFamily="18" charset="0"/>
              </a:rPr>
              <a:t>Родительское собрание  «</a:t>
            </a:r>
            <a:r>
              <a:rPr lang="ru-RU" sz="4000" dirty="0" smtClean="0">
                <a:solidFill>
                  <a:srgbClr val="1B0878"/>
                </a:solidFill>
                <a:latin typeface="Monotype Corsiva" pitchFamily="66" charset="0"/>
              </a:rPr>
              <a:t>Ответственное родительство -залог благополучия семьи»</a:t>
            </a:r>
            <a:br>
              <a:rPr lang="ru-RU" sz="4000" dirty="0" smtClean="0">
                <a:solidFill>
                  <a:srgbClr val="1B0878"/>
                </a:solidFill>
                <a:latin typeface="Monotype Corsiva" pitchFamily="66" charset="0"/>
              </a:rPr>
            </a:br>
            <a:endParaRPr lang="ru-RU" sz="4000" dirty="0">
              <a:solidFill>
                <a:srgbClr val="1B0878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665" y="2893988"/>
            <a:ext cx="7272807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065" indent="289560"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2800" i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Новорожденный ребенок влюблен в этот мир. Он приходит в него чистым и непорочным. И беззащитным перед опасностями, угрозами и насилием этого мира. Мир взрослых делает его жестоким, способным к насилию. Так продолжается нескончаемая эскалация насилия.</a:t>
            </a:r>
            <a:endParaRPr lang="ru-RU" sz="28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6" y="620688"/>
            <a:ext cx="209416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38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3672408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ru-RU" sz="3600" b="1" i="1" cap="small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3600" b="1" i="1" cap="small" spc="200" dirty="0">
                <a:solidFill>
                  <a:srgbClr val="333399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  <a:t>Большинство прав родителей, предусмотренных семейным законодательством,</a:t>
            </a:r>
            <a:br>
              <a:rPr lang="ru-RU" sz="3600" b="1" i="1" cap="small" spc="200" dirty="0">
                <a:solidFill>
                  <a:srgbClr val="333399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</a:br>
            <a:r>
              <a:rPr lang="ru-RU" sz="3600" b="1" i="1" cap="small" spc="200" dirty="0">
                <a:solidFill>
                  <a:srgbClr val="333399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  <a:t>одновременно представляют собой и родительские обязанности,</a:t>
            </a:r>
            <a:br>
              <a:rPr lang="ru-RU" sz="3600" b="1" i="1" cap="small" spc="200" dirty="0">
                <a:solidFill>
                  <a:srgbClr val="333399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</a:br>
            <a:r>
              <a:rPr lang="ru-RU" sz="3600" b="1" i="1" cap="small" spc="200" dirty="0">
                <a:solidFill>
                  <a:srgbClr val="333399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  <a:t>за уклонение от исполнения которых предусмотрена ответственность</a:t>
            </a:r>
            <a:r>
              <a:rPr lang="ru-RU" sz="4400" dirty="0">
                <a:latin typeface="Times New Roman"/>
                <a:ea typeface="Times New Roman"/>
              </a:rPr>
              <a:t/>
            </a:r>
            <a:br>
              <a:rPr lang="ru-RU" sz="4400" dirty="0"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17032"/>
            <a:ext cx="424847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148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3"/>
            <a:ext cx="8305800" cy="1656184"/>
          </a:xfrm>
        </p:spPr>
        <p:txBody>
          <a:bodyPr>
            <a:normAutofit fontScale="90000"/>
          </a:bodyPr>
          <a:lstStyle/>
          <a:p>
            <a:pPr marL="742950" marR="0" lvl="1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  <a:defRPr/>
            </a:pPr>
            <a:r>
              <a:rPr kumimoji="0" lang="ru-RU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Родители 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имеют право</a:t>
            </a:r>
            <a:r>
              <a:rPr kumimoji="0" lang="ru-RU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и 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обязаны</a:t>
            </a:r>
            <a:r>
              <a:rPr kumimoji="0" lang="ru-RU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воспитывать своих детей 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(п.1 ст. 63 СК РФ).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1859340"/>
            <a:ext cx="69847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 algn="just">
              <a:spcAft>
                <a:spcPts val="0"/>
              </a:spcAft>
              <a:buFont typeface="Symbol"/>
              <a:buChar char=""/>
              <a:tabLst>
                <a:tab pos="228600" algn="l"/>
              </a:tabLst>
            </a:pPr>
            <a:r>
              <a:rPr lang="ru-RU" sz="2800" dirty="0">
                <a:latin typeface="Times New Roman"/>
                <a:ea typeface="Times New Roman"/>
              </a:rPr>
              <a:t>Родители </a:t>
            </a:r>
            <a:r>
              <a:rPr lang="ru-RU" sz="2800" b="1" dirty="0">
                <a:latin typeface="Times New Roman"/>
                <a:ea typeface="Times New Roman"/>
              </a:rPr>
              <a:t>несут ответственность</a:t>
            </a:r>
            <a:r>
              <a:rPr lang="ru-RU" sz="2800" dirty="0">
                <a:latin typeface="Times New Roman"/>
                <a:ea typeface="Times New Roman"/>
              </a:rPr>
              <a:t> за воспитание и развитие своих детей. Они </a:t>
            </a:r>
            <a:r>
              <a:rPr lang="ru-RU" sz="2800" b="1" dirty="0">
                <a:latin typeface="Times New Roman"/>
                <a:ea typeface="Times New Roman"/>
              </a:rPr>
              <a:t>обязаны </a:t>
            </a:r>
            <a:r>
              <a:rPr lang="ru-RU" sz="2800" dirty="0">
                <a:latin typeface="Times New Roman"/>
                <a:ea typeface="Times New Roman"/>
              </a:rPr>
              <a:t>заботиться о здоровье, физическом, психическом, духовном и нравственном развитии своих детей.</a:t>
            </a:r>
          </a:p>
          <a:p>
            <a:pPr marL="1143000" lvl="2" indent="-228600" algn="just">
              <a:spcAft>
                <a:spcPts val="0"/>
              </a:spcAft>
              <a:buFont typeface="Symbol"/>
              <a:buChar char=""/>
              <a:tabLst>
                <a:tab pos="228600" algn="l"/>
              </a:tabLst>
            </a:pPr>
            <a:r>
              <a:rPr lang="ru-RU" sz="2800" dirty="0">
                <a:latin typeface="Times New Roman"/>
                <a:ea typeface="Times New Roman"/>
              </a:rPr>
              <a:t>Родители </a:t>
            </a:r>
            <a:r>
              <a:rPr lang="ru-RU" sz="2800" b="1" dirty="0">
                <a:latin typeface="Times New Roman"/>
                <a:ea typeface="Times New Roman"/>
              </a:rPr>
              <a:t>имеют преимущественное право на воспитание</a:t>
            </a:r>
            <a:r>
              <a:rPr lang="ru-RU" sz="2800" dirty="0">
                <a:latin typeface="Times New Roman"/>
                <a:ea typeface="Times New Roman"/>
              </a:rPr>
              <a:t> своих детей перед другими лицами.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7"/>
            <a:ext cx="216024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443841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 algn="just">
              <a:spcAft>
                <a:spcPts val="0"/>
              </a:spcAft>
              <a:buFont typeface="Symbol"/>
              <a:buChar char=""/>
              <a:tabLst>
                <a:tab pos="228600" algn="l"/>
              </a:tabLst>
            </a:pP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При осуществлении родительских прав родители 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не вправе причинять вред физическому и психическому здоровью детей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, их нравственному развитию. Способы воспитания детей должны исключать пренебрежительное, жестокое, грубое, унижающее человеческое достоинство</a:t>
            </a:r>
            <a:r>
              <a:rPr lang="ru-RU" sz="3200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обращение, оскорбление или эксплуатацию детей</a:t>
            </a:r>
            <a:r>
              <a:rPr lang="ru-RU" sz="3200" b="1" dirty="0">
                <a:latin typeface="Times New Roman"/>
                <a:ea typeface="Times New Roman"/>
              </a:rPr>
              <a:t> (</a:t>
            </a:r>
            <a:r>
              <a:rPr lang="ru-RU" sz="3200" b="1" i="1" dirty="0">
                <a:latin typeface="Times New Roman"/>
                <a:ea typeface="Times New Roman"/>
              </a:rPr>
              <a:t>п.1  ст.65 СК РФ</a:t>
            </a:r>
            <a:r>
              <a:rPr lang="ru-RU" sz="3200" b="1" dirty="0">
                <a:latin typeface="Times New Roman"/>
                <a:ea typeface="Times New Roman"/>
              </a:rPr>
              <a:t>)</a:t>
            </a:r>
            <a:r>
              <a:rPr lang="ru-RU" sz="3200" dirty="0">
                <a:latin typeface="Times New Roman"/>
                <a:ea typeface="Times New Roman"/>
              </a:rPr>
              <a:t>.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8968" y="692696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 algn="just">
              <a:spcAft>
                <a:spcPts val="0"/>
              </a:spcAft>
              <a:buFont typeface="Symbol"/>
              <a:buChar char=""/>
              <a:tabLst>
                <a:tab pos="228600" algn="l"/>
              </a:tabLst>
            </a:pP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</a:rPr>
              <a:t>Ребенок имеет право на защиту от злоупотреблений со стороны родителей (лиц, их заменяющих). При нарушении прав и законных интересов ребенка, ребенок вправе самостоятельно обращаться за их защитой в орган опеки и попечительства, а по достижении возраста четырнадцати лет в суд </a:t>
            </a:r>
            <a:r>
              <a:rPr lang="ru-RU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(п.2 ст. 56 СК РФ)</a:t>
            </a:r>
            <a:r>
              <a:rPr lang="ru-RU" sz="3200" dirty="0">
                <a:latin typeface="Times New Roman"/>
                <a:ea typeface="Times New Roman"/>
              </a:rPr>
              <a:t>.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0035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305800" cy="2880320"/>
          </a:xfrm>
        </p:spPr>
        <p:txBody>
          <a:bodyPr>
            <a:noAutofit/>
          </a:bodyPr>
          <a:lstStyle/>
          <a:p>
            <a:pPr marL="457200" lvl="1" algn="l">
              <a:spcAft>
                <a:spcPts val="0"/>
              </a:spcAft>
              <a:tabLst>
                <a:tab pos="270510" algn="l"/>
              </a:tabLst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  <a:t>Родители обязаны обеспечить получение детьми</a:t>
            </a:r>
            <a:r>
              <a:rPr lang="ru-RU" sz="3200" kern="1200" dirty="0">
                <a:solidFill>
                  <a:srgbClr val="04617B"/>
                </a:solidFill>
                <a:latin typeface="Times New Roman"/>
                <a:ea typeface="Times New Roman"/>
                <a:cs typeface="+mj-cs"/>
              </a:rPr>
              <a:t> 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  <a:t>основного общего образования и создать условия для получения ими среднего (полного) общего образования </a:t>
            </a:r>
            <a:b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</a:b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  <a:t>(п.2 ст.63 СК РФ). </a:t>
            </a:r>
            <a:r>
              <a:rPr lang="ru-RU" sz="32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3200" dirty="0" smtClean="0">
                <a:effectLst/>
                <a:latin typeface="Times New Roman"/>
                <a:ea typeface="Times New Roman"/>
              </a:rPr>
            </a:b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005064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226695" algn="just">
              <a:spcAft>
                <a:spcPts val="0"/>
              </a:spcAft>
              <a:tabLst>
                <a:tab pos="457200" algn="l"/>
              </a:tabLst>
            </a:pPr>
            <a:r>
              <a:rPr lang="ru-RU" sz="2800" dirty="0">
                <a:latin typeface="Times New Roman"/>
                <a:ea typeface="Times New Roman"/>
              </a:rPr>
              <a:t>Родители являются законными представителями своих детей и выступают в защиту их прав и интересов в отношениях с любыми физическим и юридическими лицами, в том числе в судах без специальных полномочий </a:t>
            </a:r>
            <a:r>
              <a:rPr lang="ru-RU" sz="2800" b="1" i="1" dirty="0">
                <a:latin typeface="Times New Roman"/>
                <a:ea typeface="Times New Roman"/>
              </a:rPr>
              <a:t>(п.1 ст.64 СК РФ)</a:t>
            </a:r>
            <a:r>
              <a:rPr lang="ru-RU" sz="2800" dirty="0">
                <a:latin typeface="Times New Roman"/>
                <a:ea typeface="Times New Roman"/>
              </a:rPr>
              <a:t>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868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2759586"/>
            <a:ext cx="6984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669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</a:pPr>
            <a:r>
              <a:rPr lang="ru-RU" sz="3600" b="1" i="1" cap="small" dirty="0">
                <a:solidFill>
                  <a:srgbClr val="1B0878"/>
                </a:solidFill>
                <a:latin typeface="Times New Roman"/>
                <a:ea typeface="Times New Roman"/>
              </a:rPr>
              <a:t>За неисполнение или ненадлежащее исполнение родительских обязанностей  предусмотрена</a:t>
            </a:r>
            <a:r>
              <a:rPr lang="ru-RU" sz="3600" i="1" cap="small" dirty="0">
                <a:solidFill>
                  <a:srgbClr val="1B0878"/>
                </a:solidFill>
                <a:latin typeface="Times New Roman"/>
                <a:ea typeface="Times New Roman"/>
              </a:rPr>
              <a:t/>
            </a:r>
            <a:br>
              <a:rPr lang="ru-RU" sz="3600" i="1" cap="small" dirty="0">
                <a:solidFill>
                  <a:srgbClr val="1B0878"/>
                </a:solidFill>
                <a:latin typeface="Times New Roman"/>
                <a:ea typeface="Times New Roman"/>
              </a:rPr>
            </a:br>
            <a:r>
              <a:rPr lang="ru-RU" sz="3600" i="1" cap="small" dirty="0">
                <a:solidFill>
                  <a:srgbClr val="1B0878"/>
                </a:solidFill>
                <a:latin typeface="Times New Roman"/>
                <a:ea typeface="Times New Roman"/>
              </a:rPr>
              <a:t> </a:t>
            </a:r>
            <a:r>
              <a:rPr lang="ru-RU" sz="3600" b="1" i="1" cap="small" dirty="0" smtClean="0">
                <a:solidFill>
                  <a:srgbClr val="1B0878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3600" b="1" i="1" cap="small" dirty="0">
                <a:solidFill>
                  <a:srgbClr val="1B0878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/>
                <a:ea typeface="Times New Roman"/>
              </a:rPr>
              <a:t>ответственность</a:t>
            </a:r>
            <a:endParaRPr lang="ru-RU" sz="3600" dirty="0">
              <a:solidFill>
                <a:srgbClr val="1B0878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931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1. Административная ответственность.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642910" y="1928800"/>
            <a:ext cx="7929618" cy="31085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Лица, допустившие пренебрежение основными потребностями ребенка, не исполняющие обязанностей по содержанию и воспитанию несовершеннолетних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подлежат административной ответственности в соответствии с Кодексом Российской Федерации об административных правонарушениях (ст. 5.35).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532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2. Уголовная ответственность.</a:t>
            </a:r>
            <a:r>
              <a:rPr lang="ru-RU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2274838"/>
            <a:ext cx="82153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Российское уголовное законодательство предусматривает ответственность лиц за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 виды физического и сексуального насилия над детьми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также по ряду статей - за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психическое насилие и за пренебрежение основными потребностями детей, отсутствие заботы о них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Уголовная ответственность</a:t>
            </a:r>
            <a:endParaRPr lang="ru-RU" sz="32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57158" y="2057638"/>
            <a:ext cx="857256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-ст.111-118 Уголовного кодекса РФ за умышленное причинение вреда здоровью (в т.ч. по неосторожности), побои, истязание;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ст. 131-135 за все виды сексуального насилия над детьми (в том числе развратные действия);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ст.124,125 за пренебрежение основными потребностями детей, отсутствие заботы о них (в т.ч. оставление в опасности, неоказание помощи больному);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ст.156, 157за неисполнение обязанностей по воспитанию несовершеннолетнего, злостное уклонение от уплаты средств на содержание детей или нетрудоспособных родителей и другие.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3. Гражданско-правовая ответственность.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57158" y="1626750"/>
            <a:ext cx="842968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Семейный кодекс Российской Федерации предусматривает ответственность за жестокое обращение с ребенком родителей (лиц, их заменяющих):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ст.69 Семейного кодекса РФ–лишение родительских прав;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ст.73 –ограничение родительских прав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ст.77 – отобрание ребенка при непосредственной угрозе жизни ребенка или его здоровью.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305800" cy="1418484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Родители (или один из них) могут быть лишены родительских прав, если они: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42910" y="1785927"/>
            <a:ext cx="807249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уклоняются от выполнения обязанностей родителей, в том числе при злостном уклонении от уплаты алиментов;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злоупотребляют своими родительскими правами;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жестоко обращаются с детьми, в том числе осуществляют физическое или психическое насилие над ними, покушаются на их половую неприкосновенность;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являются больными хроническим алкоголизмом или наркоманией;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совершили умышленное преступление против жизни или здоровья своих детей либо против жизни или здоровья супруга (ст.69 Семейного кодекса РФ)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071547"/>
            <a:ext cx="8001056" cy="4572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Семья – весьма автономный и даже закрытый для общества институт (не случайно существует выражение «Мой дом — моя крепость»). Однако внутри этой крепости зачастую ребенок воспринимается как собственность родителей, а не как равноправный член общества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857232"/>
            <a:ext cx="76438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small" dirty="0" smtClean="0">
                <a:latin typeface="Times New Roman" pitchFamily="18" charset="0"/>
                <a:cs typeface="Times New Roman" pitchFamily="18" charset="0"/>
              </a:rPr>
              <a:t>Пренебрежение интересами и нуждами ребенка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это отсутствие должного обеспечения основных нужд и потребностей ребенка в пище, одежде, жилье, воспитании, образовании, медицинской помощи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 стороны родителей или лиц, их заменяющих, в силу объективных причин (бедность, психические болезни, неопытность) и без таковых.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938962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Возьмите на заметку: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785926"/>
            <a:ext cx="72866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уважение к ребенку является одним из самых важных ключей к теплоте и комфорту в семейных отношениях. Уважение к ребенку - это в первую очередь умение слушать ребенка и ценить его.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Возьмите на заметку: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785786" y="2571744"/>
            <a:ext cx="792961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Во-вторых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ничто не сравнится с материнской любовью к ребенку. Именно мама проявляет заботу о ребенке от самого начала его жизни и вплоть до ее последнего вздоха. Самая лучшая забота о детях - та, которая не навязана, не подавляет и не уничтожает ребенка и его взгляды на жизнь. Она может даже не чувствоваться, но при этом быть в полной мере. Заботиться о ребенке - значит давать необходимые ребенку любовь, тепло и безопасность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2" descr="Картинка 75 из 16362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183881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Возьмите на заметку: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85720" y="1643051"/>
            <a:ext cx="828680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В-третьих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если вы хотите, чтобы ваш ребенок вырос самостоятельным человеком, который может сам принимать решения и нести за них ответственность, то постарайтесь не решать за него возникающие перед ним проблемы и удержите себя от искушения дать ему готовые рецепты и советы. Но как помочь ребенку, ведь он такой неопытный? Просто подведите его к решению, которое он должен принять сам, помогите определить ему рамки поведения с другими детьми и взрослыми. Не бойтесь его решений, помните, что ребенок тоже имеет право на ошибку.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Возьмите на заметку: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571472" y="1571613"/>
            <a:ext cx="757242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В-четвертых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развивайте способности вашего ребенка. Если вы заметили его склонности в какой-то области, то постарайтесь поддержать его   начинания.   Успешность ребенка повышает его самоуважение. Помогайте ребенку выйти с достоинством из ситуации, в которой он допустил какую-либо ошибку. Не оставляйте его наедине с собой после неудач.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01053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«Я ответственный родитель! Я - друг своему ребенку!»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6867" name="Picture 3" descr="Семья с сай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071678"/>
            <a:ext cx="385765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247</TotalTime>
  <Words>940</Words>
  <Application>Microsoft Office PowerPoint</Application>
  <PresentationFormat>Экран (4:3)</PresentationFormat>
  <Paragraphs>42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 Родительское собрание  «Ответственное родительство -залог благополучия семьи» </vt:lpstr>
      <vt:lpstr>Презентация PowerPoint</vt:lpstr>
      <vt:lpstr> Большинство прав родителей, предусмотренных семейным законодательством, одновременно представляют собой и родительские обязанности, за уклонение от исполнения которых предусмотрена ответственность </vt:lpstr>
      <vt:lpstr>Родители имеют право и обязаны воспитывать своих детей (п.1 ст. 63 СК РФ). </vt:lpstr>
      <vt:lpstr>Презентация PowerPoint</vt:lpstr>
      <vt:lpstr>Презентация PowerPoint</vt:lpstr>
      <vt:lpstr>Родители обязаны обеспечить получение детьми основного общего образования и создать условия для получения ими среднего (полного) общего образования  (п.2 ст.63 СК РФ).  </vt:lpstr>
      <vt:lpstr>Презентация PowerPoint</vt:lpstr>
      <vt:lpstr>1. Административная ответственность.  </vt:lpstr>
      <vt:lpstr>2. Уголовная ответственность.  </vt:lpstr>
      <vt:lpstr>Уголовная ответственность</vt:lpstr>
      <vt:lpstr>3. Гражданско-правовая ответственность. </vt:lpstr>
      <vt:lpstr> Родители (или один из них) могут быть лишены родительских прав, если они: </vt:lpstr>
      <vt:lpstr>Презентация PowerPoint</vt:lpstr>
      <vt:lpstr>Презентация PowerPoint</vt:lpstr>
      <vt:lpstr>Возьмите на заметку: </vt:lpstr>
      <vt:lpstr>Возьмите на заметку: </vt:lpstr>
      <vt:lpstr>Возьмите на заметку: </vt:lpstr>
      <vt:lpstr>Возьмите на заметку: </vt:lpstr>
      <vt:lpstr>«Я ответственный родитель! Я - друг своему ребенку!»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Ответственное родительство -залог благополучия семьи</dc:title>
  <cp:lastModifiedBy>Ученик</cp:lastModifiedBy>
  <cp:revision>30</cp:revision>
  <dcterms:modified xsi:type="dcterms:W3CDTF">2018-12-03T10:33:50Z</dcterms:modified>
</cp:coreProperties>
</file>